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49" r:id="rId2"/>
    <p:sldId id="557" r:id="rId3"/>
    <p:sldId id="558" r:id="rId4"/>
    <p:sldId id="553" r:id="rId5"/>
    <p:sldId id="559" r:id="rId6"/>
    <p:sldId id="560" r:id="rId7"/>
    <p:sldId id="561" r:id="rId8"/>
    <p:sldId id="562" r:id="rId9"/>
    <p:sldId id="563" r:id="rId10"/>
    <p:sldId id="564" r:id="rId11"/>
    <p:sldId id="565" r:id="rId12"/>
    <p:sldId id="566" r:id="rId13"/>
    <p:sldId id="567" r:id="rId14"/>
  </p:sldIdLst>
  <p:sldSz cx="9144000" cy="5715000" type="screen16x10"/>
  <p:notesSz cx="9866313" cy="672465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576" autoAdjust="0"/>
    <p:restoredTop sz="91195" autoAdjust="0"/>
  </p:normalViewPr>
  <p:slideViewPr>
    <p:cSldViewPr>
      <p:cViewPr varScale="1">
        <p:scale>
          <a:sx n="215" d="100"/>
          <a:sy n="215" d="100"/>
        </p:scale>
        <p:origin x="208" y="32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334" cy="3375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7651" y="0"/>
            <a:ext cx="4276334" cy="3375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A4475-9327-7B49-B504-F49C027B7A94}" type="datetimeFigureOut">
              <a:rPr lang="en-US" smtClean="0"/>
              <a:t>4/4/17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87065"/>
            <a:ext cx="4276334" cy="337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7651" y="6387065"/>
            <a:ext cx="4276334" cy="337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F305D-3545-B14D-9EEC-E65D26889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88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6334" cy="336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7651" y="1"/>
            <a:ext cx="4276334" cy="336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4/4/17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16238" y="504825"/>
            <a:ext cx="4033837" cy="2520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563" y="3194073"/>
            <a:ext cx="7891187" cy="302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87065"/>
            <a:ext cx="4276334" cy="336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7651" y="6387065"/>
            <a:ext cx="4276334" cy="336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098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085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600" dirty="0" smtClean="0">
                <a:solidFill>
                  <a:srgbClr val="FFFF66"/>
                </a:solidFill>
              </a:rPr>
              <a:t>Once saved always saved????</a:t>
            </a:r>
            <a:endParaRPr lang="en-AU" sz="3600" dirty="0" smtClean="0">
              <a:solidFill>
                <a:srgbClr val="FFFF66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483852" y="625252"/>
            <a:ext cx="7660148" cy="1200329"/>
          </a:xfrm>
          <a:prstGeom prst="rect">
            <a:avLst/>
          </a:prstGeom>
          <a:noFill/>
          <a:ln w="1587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</a:pPr>
            <a:r>
              <a:rPr lang="en-AU" sz="2400" dirty="0" smtClean="0">
                <a:solidFill>
                  <a:srgbClr val="FFFF66"/>
                </a:solidFill>
                <a:latin typeface="Times New Roman" charset="0"/>
                <a:ea typeface="Times New Roman" charset="0"/>
                <a:cs typeface="Times New Roman" charset="0"/>
              </a:rPr>
              <a:t>Once I’ve made a commitment to Jesus, am I saved forever?</a:t>
            </a:r>
          </a:p>
          <a:p>
            <a:pPr>
              <a:spcBef>
                <a:spcPts val="0"/>
              </a:spcBef>
            </a:pPr>
            <a:r>
              <a:rPr lang="en-AU" sz="2400" dirty="0" smtClean="0">
                <a:solidFill>
                  <a:srgbClr val="FFFF66"/>
                </a:solidFill>
                <a:latin typeface="Times New Roman" charset="0"/>
                <a:ea typeface="Times New Roman" charset="0"/>
                <a:cs typeface="Times New Roman" charset="0"/>
              </a:rPr>
              <a:t>Am I on a road I cannot get off of? (even if I want to);  or</a:t>
            </a:r>
          </a:p>
          <a:p>
            <a:pPr>
              <a:spcBef>
                <a:spcPts val="0"/>
              </a:spcBef>
            </a:pPr>
            <a:r>
              <a:rPr lang="en-AU" sz="2400" dirty="0" smtClean="0">
                <a:solidFill>
                  <a:srgbClr val="FFFF66"/>
                </a:solidFill>
                <a:latin typeface="Times New Roman" charset="0"/>
                <a:ea typeface="Times New Roman" charset="0"/>
                <a:cs typeface="Times New Roman" charset="0"/>
              </a:rPr>
              <a:t>Is it possible to lose my salvation?</a:t>
            </a:r>
            <a:endParaRPr lang="en-AU" sz="2400" dirty="0" smtClean="0">
              <a:solidFill>
                <a:srgbClr val="FFFF66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496" y="1921396"/>
            <a:ext cx="8784977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Taking the Bible as it’s simply written, it seems to indicate that if a Christian doesn’t persevere in their faith, they can lose their salvation...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yet a lot of churches and a lot of Christians, </a:t>
            </a:r>
            <a:r>
              <a:rPr lang="en-US" sz="20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very strongly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disagree with this...</a:t>
            </a:r>
            <a:endParaRPr lang="en-US" sz="2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551712" y="-21079"/>
            <a:ext cx="2592288" cy="646331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</a:pPr>
            <a:r>
              <a:rPr lang="en-AU" dirty="0" smtClean="0">
                <a:solidFill>
                  <a:srgbClr val="FFFF66"/>
                </a:solidFill>
                <a:latin typeface="Times New Roman" charset="0"/>
                <a:ea typeface="Times New Roman" charset="0"/>
                <a:cs typeface="Times New Roman" charset="0"/>
              </a:rPr>
              <a:t>Perseverance of the Saints</a:t>
            </a:r>
          </a:p>
          <a:p>
            <a:pPr>
              <a:spcBef>
                <a:spcPts val="0"/>
              </a:spcBef>
            </a:pPr>
            <a:r>
              <a:rPr lang="en-AU" dirty="0" smtClean="0">
                <a:solidFill>
                  <a:srgbClr val="FFFF66"/>
                </a:solidFill>
                <a:latin typeface="Times New Roman" charset="0"/>
                <a:ea typeface="Times New Roman" charset="0"/>
                <a:cs typeface="Times New Roman" charset="0"/>
              </a:rPr>
              <a:t>Eternal Security</a:t>
            </a:r>
            <a:endParaRPr lang="en-AU" dirty="0" smtClean="0">
              <a:solidFill>
                <a:srgbClr val="FFFF66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937059"/>
            <a:ext cx="9108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a tradition or a “theology” </a:t>
            </a:r>
            <a:r>
              <a:rPr lang="en-US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colours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how we choose to interpret the Scriptures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person’s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theology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(understanding of God) shapes how they interpret the Bible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Whereas the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Bible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should be shaping our theology (our understanding of God)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263" y="3937620"/>
            <a:ext cx="9108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John Calvin (a well known reformer) </a:t>
            </a:r>
            <a:r>
              <a:rPr lang="en-US" b="1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concentrated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his theology </a:t>
            </a:r>
            <a:r>
              <a:rPr lang="en-US" b="1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very strongly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, on the doctrine of “predestination” (God pre-destines us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God chooses to call us and save us)</a:t>
            </a:r>
            <a:b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i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i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Being saved, is taken completely out of human hands (no free will) ]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Calvin</a:t>
            </a:r>
            <a:r>
              <a:rPr lang="en-US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ism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developed the 5 points of </a:t>
            </a:r>
            <a:r>
              <a:rPr lang="en-US" dirty="0" err="1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calvinism</a:t>
            </a:r>
            <a:endParaRPr lang="en-US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09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/>
      <p:bldP spid="6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937" y="49188"/>
            <a:ext cx="8784977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Taking the Bible as it’s simply written, it seems to indicate that if a Christian doesn’t persevere in their faith, they can lose their salvation...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yet a lot of churches and a lot of Christians, </a:t>
            </a:r>
            <a:r>
              <a:rPr lang="en-US" sz="20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very strongly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disagree with this...</a:t>
            </a:r>
            <a:endParaRPr lang="en-US" sz="2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559" y="1064851"/>
            <a:ext cx="9108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a tradition or a “theology” </a:t>
            </a:r>
            <a:r>
              <a:rPr lang="en-US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colours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how we choose to interpret the Scriptures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person’s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theology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(understanding of God) shapes how they interpret the Bible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Whereas the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Bible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should be shaping our theology (our understanding of God)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3560" y="1921396"/>
            <a:ext cx="91085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Predestination means that God prepares for our destiny (ahead of time)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Our destiny is to be saved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 process that is not complete, until Christ returns in Glory</a:t>
            </a:r>
            <a:b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(We are being saved)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Romans 8 – an assurance of salvation to those who love God and are standing strong in their faith in the midst of persecution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Romans 11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If you don’t continue, you will be cut off.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John 15:6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If one does not abide in Jesus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thrown away;  thrown in fire;  burned</a:t>
            </a:r>
          </a:p>
        </p:txBody>
      </p:sp>
      <p:sp>
        <p:nvSpPr>
          <p:cNvPr id="3" name="Rectangle 2"/>
          <p:cNvSpPr/>
          <p:nvPr/>
        </p:nvSpPr>
        <p:spPr>
          <a:xfrm>
            <a:off x="24929" y="3977596"/>
            <a:ext cx="8997439" cy="1663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aseline="30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Colossians 1:</a:t>
            </a:r>
            <a:r>
              <a:rPr lang="en-US" b="1" baseline="30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22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 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he has now reconciled in his body of flesh by his death, in order to present you holy and blameless and above reproach before him, 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23 </a:t>
            </a:r>
            <a:r>
              <a:rPr lang="en-US" b="1" u="sng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if indeed you continue in the faith, stable and steadfast, not shifting from the hope of the gospel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that you heard, which has been proclaimed in all creation under heaven, and of which I, Paul, became a minister. </a:t>
            </a:r>
            <a:endParaRPr lang="en-US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2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937" y="49188"/>
            <a:ext cx="8784977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Taking the Bible as it’s simply written, it seems to indicate that if a Christian doesn’t persevere in their faith, they can lose their salvation...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yet a lot of churches and a lot of Christians, </a:t>
            </a:r>
            <a:r>
              <a:rPr lang="en-US" sz="20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very strongly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disagree with this...</a:t>
            </a:r>
            <a:endParaRPr lang="en-US" sz="2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559" y="1064851"/>
            <a:ext cx="9108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a tradition or a “theology” </a:t>
            </a:r>
            <a:r>
              <a:rPr lang="en-US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colours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how we choose to interpret the Scriptures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person’s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theology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(understanding of God) shapes how they interpret the Bible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Whereas the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Bible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should be shaping our theology (our understanding of God)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3560" y="1921396"/>
            <a:ext cx="91085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Predestination means that God prepares for our destiny (ahead of time)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Our destiny is to be saved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 process that is not complete, until Christ returns in Glory</a:t>
            </a:r>
            <a:b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(We are being saved)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Romans 8 – an assurance of salvation to those who love God and are standing strong in their faith in the midst of persecution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Romans 11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If you don’t continue, you will be cut off.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John 15:6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If one does not abide in Jesus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thrown away;  thrown in fire;  burned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15" y="3865612"/>
            <a:ext cx="9108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different explanation used to try and fit Once Saved Always Saved theology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“The bible isn’t warning us about losing salvation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it’s warning us about the possibility of losing our reward”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“The bible is talking about people who were never saved in the first place”</a:t>
            </a:r>
          </a:p>
        </p:txBody>
      </p:sp>
    </p:spTree>
    <p:extLst>
      <p:ext uri="{BB962C8B-B14F-4D97-AF65-F5344CB8AC3E}">
        <p14:creationId xmlns:p14="http://schemas.microsoft.com/office/powerpoint/2010/main" val="60283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2400" baseline="30000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James </a:t>
            </a:r>
            <a:r>
              <a:rPr lang="en-AU" sz="2400" baseline="30000" dirty="0" smtClean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5:</a:t>
            </a:r>
            <a:r>
              <a:rPr lang="en-AU" sz="2400" b="1" baseline="30000" dirty="0" smtClean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19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My brothers, if anyone among you wanders from the truth and someone brings him back, 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20 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let him know that whoever brings back a sinner from his wandering will save his soul from death and will cover a multitude of sins. </a:t>
            </a:r>
            <a:endParaRPr lang="en-GB" sz="24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2497460"/>
            <a:ext cx="91085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Comic Sans MS" charset="0"/>
              </a:rPr>
              <a:t>2 Peter 2:</a:t>
            </a:r>
            <a:r>
              <a:rPr lang="en-AU" sz="2400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20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 If they have escaped the corruption of the world by knowing our Lord and Saviour Jesus Christ and are again entangled in it and overcome, they are </a:t>
            </a:r>
            <a:r>
              <a:rPr lang="en-AU" sz="2400" b="1" u="sng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worse off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 at the end than they were at the beginning.  </a:t>
            </a:r>
            <a:r>
              <a:rPr lang="en-AU" sz="2400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21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 It would have been better for them not to have known the way of righteousness, than to have known it and then to turn their backs on </a:t>
            </a:r>
            <a:r>
              <a:rPr lang="en-AU" sz="2400" dirty="0" smtClean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the sacred command that was passed on to them</a:t>
            </a:r>
            <a:r>
              <a:rPr lang="en-AU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.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84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937" y="49188"/>
            <a:ext cx="8784977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Taking the Bible as it’s simply written, it seems to indicate that if a Christian doesn’t persevere in their faith, they can lose their salvation...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yet a lot of churches and a lot of Christians, </a:t>
            </a:r>
            <a:r>
              <a:rPr lang="en-US" sz="20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very strongly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disagree with this...</a:t>
            </a:r>
            <a:endParaRPr lang="en-US" sz="2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559" y="1064851"/>
            <a:ext cx="9108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a tradition or a “theology” </a:t>
            </a:r>
            <a:r>
              <a:rPr lang="en-US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colours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how we choose to interpret the Scriptures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person’s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theology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(understanding of God) shapes how they interpret the Bible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Whereas the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Bible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should be shaping our theology (our understanding of God)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3560" y="1921396"/>
            <a:ext cx="91085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Predestination means that God prepares for our destiny (ahead of time)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Our destiny is to be saved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 process not completed, until Christ returns.  We are </a:t>
            </a:r>
            <a:r>
              <a:rPr lang="en-US" b="1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being 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saved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Romans 8 – an assurance of salvation to those who love God and are standing strong in their faith in the midst of persecution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Romans 11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If you don’t continue, you will be cut off.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John 15:6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If one does not abide in Jesus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thrown away;  thrown in fire;  burned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11897" y="3577580"/>
            <a:ext cx="9108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different explanation used to try and fit Once Saved Always Saved theology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“Not about losing salvation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it’s warning us about the possibility of losing our reward”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“The bible is talking about people who were never saved in the first place”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20234" y="4441676"/>
            <a:ext cx="9108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These attempts don’t stack up (see James 5:19-20 &amp; 2 Peter </a:t>
            </a:r>
            <a:r>
              <a:rPr lang="en-US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2:20-21)</a:t>
            </a:r>
            <a:endParaRPr lang="en-US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8571" y="472970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If a Christian who doesn’t persevere in their faith can lose salvation:</a:t>
            </a:r>
            <a:endParaRPr lang="en-US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36" y="5008721"/>
            <a:ext cx="9136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Endure.  Keep on in the faith.  Keep loving God and living as a disciple of Jesus Christ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Encourage our brothers and sisters in Christ, to persevere.  Encourage those who fall away.</a:t>
            </a:r>
            <a:endParaRPr lang="en-US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0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90080" cy="5715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444" y="5151365"/>
            <a:ext cx="3136900" cy="266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444" y="5418065"/>
            <a:ext cx="3263900" cy="30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92366" y="121196"/>
            <a:ext cx="3312367" cy="20313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person’s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theology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(understanding of God) may shape how they interpret the Bible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Whereas the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Bible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should be shaping our theology (our understanding of God)</a:t>
            </a:r>
          </a:p>
        </p:txBody>
      </p:sp>
    </p:spTree>
    <p:extLst>
      <p:ext uri="{BB962C8B-B14F-4D97-AF65-F5344CB8AC3E}">
        <p14:creationId xmlns:p14="http://schemas.microsoft.com/office/powerpoint/2010/main" val="97950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937" y="49188"/>
            <a:ext cx="8784977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Taking the Bible as it’s simply written, it seems to indicate that if a Christian doesn’t persevere in their faith, they can lose their salvation...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yet a lot of churches and a lot of Christians, </a:t>
            </a:r>
            <a:r>
              <a:rPr lang="en-US" sz="20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very strongly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disagree with this...</a:t>
            </a:r>
            <a:endParaRPr lang="en-US" sz="2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559" y="1064851"/>
            <a:ext cx="9108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a tradition or a “theology” </a:t>
            </a:r>
            <a:r>
              <a:rPr lang="en-US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colours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how we choose to interpret the Scriptures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person’s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theology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(understanding of God) shapes how they interpret the Bible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Whereas the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Bible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should be shaping our theology (our understanding of God)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3560" y="1921396"/>
            <a:ext cx="9108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Predestination means that God prepares for our destiny (ahead of time)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Our destiny is to be saved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 process that is not complete, until Christ returns in Glory</a:t>
            </a:r>
            <a:b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(We are being saved)</a:t>
            </a:r>
          </a:p>
        </p:txBody>
      </p:sp>
      <p:sp>
        <p:nvSpPr>
          <p:cNvPr id="2" name="Rectangle 1"/>
          <p:cNvSpPr/>
          <p:nvPr/>
        </p:nvSpPr>
        <p:spPr>
          <a:xfrm>
            <a:off x="179511" y="2967605"/>
            <a:ext cx="89254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sz="2400" baseline="30000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1 Corinthians </a:t>
            </a:r>
            <a:r>
              <a:rPr lang="en-AU" sz="2400" baseline="30000" dirty="0" smtClean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15:1  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Now I would remind you, brothers, of the gospel I preached to you, </a:t>
            </a:r>
            <a:r>
              <a:rPr lang="en-AU" sz="2400" u="sng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which you received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, </a:t>
            </a:r>
            <a:r>
              <a:rPr lang="en-AU" sz="2400" u="sng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in which you stand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, 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2 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and by which you </a:t>
            </a:r>
            <a:r>
              <a:rPr lang="en-AU" sz="2400" b="1" u="sng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are being saved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, </a:t>
            </a:r>
            <a:r>
              <a:rPr lang="en-AU" sz="2400" b="1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if you hold fast to the word I preached to you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—unless you believed in vain.</a:t>
            </a:r>
            <a:r>
              <a:rPr lang="en-AU" sz="2400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 </a:t>
            </a:r>
            <a:endParaRPr lang="en-GB" sz="2400" dirty="0">
              <a:solidFill>
                <a:schemeClr val="bg1"/>
              </a:solidFill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7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2400" b="1" baseline="30000" dirty="0" smtClean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Romans 8:28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And we know that for </a:t>
            </a:r>
            <a:r>
              <a:rPr lang="en-AU" sz="2400" b="1" u="sng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those who love God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 </a:t>
            </a:r>
            <a:r>
              <a:rPr lang="en-AU" sz="2400" dirty="0" smtClean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all 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things work together for good, for those who are called according to his purpose. 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29 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For those whom he foreknew he also predestined to be conformed to the image of his </a:t>
            </a:r>
            <a:r>
              <a:rPr lang="en-AU" sz="2400" dirty="0" smtClean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Son, 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in order that he might be the firstborn among many brothers. 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30 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And those whom he predestined he also called, and those whom he called he also justified, and those whom he justified he also glorified</a:t>
            </a:r>
            <a:r>
              <a:rPr lang="en-AU" sz="2400" dirty="0" smtClean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.</a:t>
            </a:r>
          </a:p>
          <a:p>
            <a:pPr indent="152400">
              <a:spcAft>
                <a:spcPts val="0"/>
              </a:spcAft>
            </a:pPr>
            <a:endParaRPr lang="en-AU" sz="2400" dirty="0">
              <a:solidFill>
                <a:schemeClr val="bg1"/>
              </a:solidFill>
              <a:latin typeface="Comic Sans MS" charset="0"/>
              <a:ea typeface="Times New Roman" charset="0"/>
              <a:cs typeface="Times New Roman" charset="0"/>
            </a:endParaRPr>
          </a:p>
          <a:p>
            <a:pPr indent="152400">
              <a:spcAft>
                <a:spcPts val="0"/>
              </a:spcAft>
            </a:pP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31 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What then shall we say to these things? If God is for us, who can be against us? </a:t>
            </a:r>
            <a:r>
              <a:rPr lang="en-AU" sz="2400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 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32 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He who did not spare his own Son but gave him up for us all, how will he not also with him graciously give us all things? 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33 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Who shall bring any charge against God’s elect? </a:t>
            </a:r>
            <a:r>
              <a:rPr lang="en-AU" sz="2400" dirty="0" smtClean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 It 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is God who justifies.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endParaRPr lang="en-GB" sz="24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3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6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34 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Who is to condemn? Christ Jesus is the one who died—more than that, who was raised—who is at the right hand of God, who indeed is interceding for us. 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35 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Who shall separate us from the love of Christ? Shall tribulation, or distress, or persecution, or famine, or nakedness, or danger, or sword? 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36 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As it is written, </a:t>
            </a:r>
            <a:endParaRPr lang="en-GB" sz="2400" dirty="0">
              <a:solidFill>
                <a:schemeClr val="bg1"/>
              </a:solidFill>
              <a:latin typeface="Times New Roman" charset="0"/>
              <a:ea typeface="Times New Roman" charset="0"/>
            </a:endParaRP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		“</a:t>
            </a:r>
            <a:r>
              <a:rPr lang="en-AU" sz="2400" u="sng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For your sake we are being killed all the day long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; </a:t>
            </a:r>
            <a:endParaRPr lang="en-GB" sz="2400" dirty="0">
              <a:solidFill>
                <a:schemeClr val="bg1"/>
              </a:solidFill>
              <a:latin typeface="Times New Roman" charset="0"/>
              <a:ea typeface="Times New Roman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we are regarded as sheep to be slaughtered.” </a:t>
            </a:r>
            <a:endParaRPr lang="en-GB" sz="2400" dirty="0">
              <a:solidFill>
                <a:schemeClr val="bg1"/>
              </a:solidFill>
              <a:latin typeface="Times New Roman" charset="0"/>
              <a:ea typeface="Times New Roman" charset="0"/>
            </a:endParaRPr>
          </a:p>
          <a:p>
            <a:endParaRPr lang="en-AU" sz="2400" b="1" baseline="30000" dirty="0" smtClean="0">
              <a:solidFill>
                <a:schemeClr val="bg1"/>
              </a:solidFill>
              <a:latin typeface="Comic Sans MS" charset="0"/>
              <a:ea typeface="Times New Roman" charset="0"/>
              <a:cs typeface="Arial" charset="0"/>
            </a:endParaRPr>
          </a:p>
          <a:p>
            <a:r>
              <a:rPr lang="en-AU" sz="2400" b="1" baseline="30000" dirty="0" smtClean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37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No, in all these things we are more than conquerors through him who loved us. 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38 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For I am sure that neither death nor life, nor angels nor rulers, nor things present nor things to come, nor powers, 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39 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nor height nor depth, nor anything else in all creation, will be able to separate us from the love of God in Christ Jesus our Lord.</a:t>
            </a:r>
            <a:endParaRPr lang="en-GB" sz="24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20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937" y="49188"/>
            <a:ext cx="8784977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Taking the Bible as it’s simply written, it seems to indicate that if a Christian doesn’t persevere in their faith, they can lose their salvation...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yet a lot of churches and a lot of Christians, </a:t>
            </a:r>
            <a:r>
              <a:rPr lang="en-US" sz="20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very strongly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disagree with this...</a:t>
            </a:r>
            <a:endParaRPr lang="en-US" sz="2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559" y="1064851"/>
            <a:ext cx="9108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a tradition or a “theology” </a:t>
            </a:r>
            <a:r>
              <a:rPr lang="en-US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colours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how we choose to interpret the Scriptures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person’s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theology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(understanding of God) shapes how they interpret the Bible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Whereas the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Bible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should be shaping our theology (our understanding of God)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3560" y="1921396"/>
            <a:ext cx="91085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Predestination means that God prepares for our destiny (ahead of time)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Our destiny is to be saved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 process that is not complete, until Christ returns in Glory</a:t>
            </a:r>
            <a:b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(We are being saved)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Romans 8 – an assurance of salvation to those who love God and are standing strong in their faith in the midst of persecution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39887" y="3577580"/>
            <a:ext cx="899743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b="1" baseline="30000" dirty="0" smtClean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Romans 11:21</a:t>
            </a:r>
            <a:r>
              <a:rPr lang="en-AU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 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For if God did not spare the natural branches </a:t>
            </a:r>
            <a:r>
              <a:rPr lang="en-AU" dirty="0">
                <a:solidFill>
                  <a:srgbClr val="FFFF66"/>
                </a:solidFill>
                <a:latin typeface="Times New Roman" charset="0"/>
                <a:ea typeface="Times New Roman" charset="0"/>
              </a:rPr>
              <a:t>(Israel)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, neither will he spare you. </a:t>
            </a:r>
            <a:r>
              <a:rPr lang="en-AU" dirty="0">
                <a:solidFill>
                  <a:srgbClr val="FFFF66"/>
                </a:solidFill>
                <a:latin typeface="Comic Sans MS" charset="0"/>
                <a:ea typeface="Times New Roman" charset="0"/>
              </a:rPr>
              <a:t> </a:t>
            </a:r>
            <a:r>
              <a:rPr lang="en-AU" dirty="0">
                <a:solidFill>
                  <a:srgbClr val="FFFF66"/>
                </a:solidFill>
                <a:latin typeface="Times New Roman" charset="0"/>
                <a:ea typeface="Times New Roman" charset="0"/>
              </a:rPr>
              <a:t>(gentile Christians)</a:t>
            </a:r>
            <a:r>
              <a:rPr lang="en-AU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 </a:t>
            </a:r>
            <a:r>
              <a:rPr lang="en-AU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22 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Note then the kindness and the severity of God: severity toward those who have fallen </a:t>
            </a:r>
            <a:r>
              <a:rPr lang="en-AU" dirty="0">
                <a:solidFill>
                  <a:srgbClr val="FFFF66"/>
                </a:solidFill>
                <a:latin typeface="Times New Roman" charset="0"/>
                <a:ea typeface="Times New Roman" charset="0"/>
              </a:rPr>
              <a:t>(unbelieving Jews)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, but God’s kindness to you </a:t>
            </a:r>
            <a:r>
              <a:rPr lang="en-AU" dirty="0">
                <a:solidFill>
                  <a:srgbClr val="FFFF66"/>
                </a:solidFill>
                <a:latin typeface="Times New Roman" charset="0"/>
                <a:ea typeface="Times New Roman" charset="0"/>
              </a:rPr>
              <a:t>(Christians)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, </a:t>
            </a:r>
            <a:r>
              <a:rPr lang="en-AU" b="1" u="sng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provided you continue in his kindness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.  </a:t>
            </a:r>
            <a:r>
              <a:rPr lang="en-AU" b="1" u="sng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Otherwise you </a:t>
            </a:r>
            <a:r>
              <a:rPr lang="en-AU" b="1" u="sng" dirty="0" smtClean="0">
                <a:solidFill>
                  <a:schemeClr val="bg1"/>
                </a:solidFill>
                <a:latin typeface="Comic Sans MS" charset="0"/>
                <a:ea typeface="Times New Roman" charset="0"/>
              </a:rPr>
              <a:t>too </a:t>
            </a:r>
            <a:r>
              <a:rPr lang="en-AU" dirty="0">
                <a:solidFill>
                  <a:srgbClr val="FFFF66"/>
                </a:solidFill>
                <a:latin typeface="Times New Roman" charset="0"/>
                <a:ea typeface="Times New Roman" charset="0"/>
              </a:rPr>
              <a:t>(Christians who don’t persevere)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AU" b="1" u="sng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will be cut off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</a:rPr>
              <a:t>. </a:t>
            </a:r>
            <a:endParaRPr lang="en-GB" dirty="0">
              <a:solidFill>
                <a:schemeClr val="bg1"/>
              </a:solidFill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03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937" y="49188"/>
            <a:ext cx="8784977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Taking the Bible as it’s simply written, it seems to indicate that if a Christian doesn’t persevere in their faith, they can lose their salvation...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yet a lot of churches and a lot of Christians, </a:t>
            </a:r>
            <a:r>
              <a:rPr lang="en-US" sz="20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very strongly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disagree with this...</a:t>
            </a:r>
            <a:endParaRPr lang="en-US" sz="2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559" y="1064851"/>
            <a:ext cx="9108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a tradition or a “theology” </a:t>
            </a:r>
            <a:r>
              <a:rPr lang="en-US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colours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how we choose to interpret the Scriptures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person’s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theology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(understanding of God) shapes how they interpret the Bible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Whereas the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Bible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should be shaping our theology (our understanding of God)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3560" y="1921396"/>
            <a:ext cx="91085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Predestination means that God prepares for our destiny (ahead of time)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Our destiny is to be saved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 process that is not complete, until Christ returns in Glory</a:t>
            </a:r>
            <a:b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(We are being saved)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Romans 8 – an assurance of salvation to those who love God and are standing strong in their faith in the midst of persecution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Romans 11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If you don’t continue, you will be cut off.</a:t>
            </a:r>
          </a:p>
        </p:txBody>
      </p:sp>
      <p:sp>
        <p:nvSpPr>
          <p:cNvPr id="3" name="Rectangle 2"/>
          <p:cNvSpPr/>
          <p:nvPr/>
        </p:nvSpPr>
        <p:spPr>
          <a:xfrm>
            <a:off x="7522" y="3960674"/>
            <a:ext cx="89974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b="1" baseline="30000" dirty="0" smtClean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John 15:5</a:t>
            </a:r>
            <a:r>
              <a:rPr lang="en-AU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 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I am the vine; you are the branches. Whoever abides in me</a:t>
            </a:r>
            <a:r>
              <a:rPr lang="en-AU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 </a:t>
            </a:r>
            <a:r>
              <a:rPr lang="en-AU" dirty="0" smtClean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and 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I in him, he it is that bears much fruit, for apart from me you can do nothing.</a:t>
            </a:r>
            <a:r>
              <a:rPr lang="en-AU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 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 </a:t>
            </a:r>
            <a:r>
              <a:rPr lang="en-AU" b="1" baseline="30000" dirty="0" smtClean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6</a:t>
            </a:r>
            <a:r>
              <a:rPr lang="en-AU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 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If anyone does </a:t>
            </a:r>
            <a:r>
              <a:rPr lang="en-AU" b="1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not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 abide in me he is </a:t>
            </a:r>
            <a:r>
              <a:rPr lang="en-AU" u="sng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thrown away like a branch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 and withers;  and the branches are gathered, </a:t>
            </a:r>
            <a:r>
              <a:rPr lang="en-AU" b="1" u="sng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thrown into the fire, and burned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.</a:t>
            </a:r>
            <a:endParaRPr lang="en-GB" dirty="0">
              <a:solidFill>
                <a:schemeClr val="bg1"/>
              </a:solidFill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07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937" y="49188"/>
            <a:ext cx="8784977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Taking the Bible as it’s simply written, it seems to indicate that if a Christian doesn’t persevere in their faith, they can lose their salvation...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yet a lot of churches and a lot of Christians, </a:t>
            </a:r>
            <a:r>
              <a:rPr lang="en-US" sz="20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very strongly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disagree with this...</a:t>
            </a:r>
            <a:endParaRPr lang="en-US" sz="2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559" y="1064851"/>
            <a:ext cx="9108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a tradition or a “theology” </a:t>
            </a:r>
            <a:r>
              <a:rPr lang="en-US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colours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how we choose to interpret the Scriptures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person’s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theology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(understanding of God) shapes how they interpret the Bible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Whereas the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Bible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should be shaping our theology (our understanding of God)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3560" y="1921396"/>
            <a:ext cx="91085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Predestination means that God prepares for our destiny (ahead of time)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Our destiny is to be saved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 process that is not complete, until Christ returns in Glory</a:t>
            </a:r>
            <a:b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(We are being saved)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Romans 8 – an assurance of salvation to those who love God and are standing strong in their faith in the midst of persecution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Romans 11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If you don’t continue, you will be cut off.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John 15:6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If one does not abide in Jesus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thrown away;  thrown in fire;  burned</a:t>
            </a:r>
          </a:p>
        </p:txBody>
      </p:sp>
      <p:sp>
        <p:nvSpPr>
          <p:cNvPr id="3" name="Rectangle 2"/>
          <p:cNvSpPr/>
          <p:nvPr/>
        </p:nvSpPr>
        <p:spPr>
          <a:xfrm>
            <a:off x="-5939" y="4369668"/>
            <a:ext cx="89974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b="1" baseline="30000" dirty="0" smtClean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John 3:16</a:t>
            </a:r>
            <a:r>
              <a:rPr lang="en-AU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 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“For God so loved the world, that he gave his only Son, that whoever </a:t>
            </a:r>
            <a:r>
              <a:rPr lang="en-AU" dirty="0" smtClean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believes </a:t>
            </a: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(present tense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“is believing”)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in him should not perish but have eternal life. </a:t>
            </a:r>
            <a:endParaRPr lang="en-GB" dirty="0">
              <a:solidFill>
                <a:schemeClr val="bg1"/>
              </a:solidFill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56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937" y="49188"/>
            <a:ext cx="8784977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Taking the Bible as it’s simply written, it seems to indicate that if a Christian doesn’t persevere in their faith, they can lose their salvation...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yet a lot of churches and a lot of Christians, </a:t>
            </a:r>
            <a:r>
              <a:rPr lang="en-US" sz="20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very strongly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disagree with this...</a:t>
            </a:r>
            <a:endParaRPr lang="en-US" sz="2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559" y="1064851"/>
            <a:ext cx="9108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a tradition or a “theology” </a:t>
            </a:r>
            <a:r>
              <a:rPr lang="en-US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colours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how we choose to interpret the Scriptures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person’s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theology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(understanding of God) shapes how they interpret the Bible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Whereas the </a:t>
            </a:r>
            <a:r>
              <a:rPr lang="en-US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Bible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should be shaping our theology (our understanding of God)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3560" y="1921396"/>
            <a:ext cx="91085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Predestination means that God prepares for our destiny (ahead of time)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Our destiny is to be saved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 process that is not complete, until Christ returns in Glory</a:t>
            </a:r>
            <a:b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(We are being saved)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Romans 8 – an assurance of salvation to those who love God and are standing strong in their faith in the midst of persecution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Romans 11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If you don’t continue, you will be cut off.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John 15:6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If one does not abide in Jesus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thrown away;  thrown in fire;  burned</a:t>
            </a:r>
          </a:p>
        </p:txBody>
      </p:sp>
      <p:sp>
        <p:nvSpPr>
          <p:cNvPr id="3" name="Rectangle 2"/>
          <p:cNvSpPr/>
          <p:nvPr/>
        </p:nvSpPr>
        <p:spPr>
          <a:xfrm>
            <a:off x="-5939" y="4369668"/>
            <a:ext cx="89974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b="1" baseline="30000" dirty="0" smtClean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1 Corinthians 9:26</a:t>
            </a:r>
            <a:r>
              <a:rPr lang="en-AU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 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So I do not run aimlessly;  I do not box as one beating the air.  </a:t>
            </a:r>
            <a:r>
              <a:rPr lang="en-AU" b="1" baseline="30000" dirty="0">
                <a:solidFill>
                  <a:schemeClr val="bg1"/>
                </a:solidFill>
                <a:latin typeface="Comic Sans MS" charset="0"/>
                <a:ea typeface="Times New Roman" charset="0"/>
                <a:cs typeface="Arial" charset="0"/>
              </a:rPr>
              <a:t>27 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But I discipline my body and keep it under control, lest after preaching to others </a:t>
            </a:r>
            <a:r>
              <a:rPr lang="en-AU" u="sng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I myself should be </a:t>
            </a:r>
            <a:r>
              <a:rPr lang="en-AU" b="1" u="sng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disqualified</a:t>
            </a:r>
            <a:r>
              <a:rPr lang="en-AU" u="sng" dirty="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.</a:t>
            </a:r>
            <a:endParaRPr lang="en-GB" dirty="0">
              <a:solidFill>
                <a:schemeClr val="bg1"/>
              </a:solidFill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02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47952</TotalTime>
  <Words>1527</Words>
  <Application>Microsoft Macintosh PowerPoint</Application>
  <PresentationFormat>On-screen Show (16:10)</PresentationFormat>
  <Paragraphs>116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Comic Sans MS</vt:lpstr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589</cp:revision>
  <cp:lastPrinted>2017-04-06T02:46:40Z</cp:lastPrinted>
  <dcterms:created xsi:type="dcterms:W3CDTF">2016-11-04T06:28:01Z</dcterms:created>
  <dcterms:modified xsi:type="dcterms:W3CDTF">2017-04-06T02:50:28Z</dcterms:modified>
</cp:coreProperties>
</file>